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1" r:id="rId49"/>
    <p:sldId id="447" r:id="rId50"/>
    <p:sldId id="453" r:id="rId51"/>
    <p:sldId id="454" r:id="rId52"/>
    <p:sldId id="455" r:id="rId53"/>
    <p:sldId id="452" r:id="rId54"/>
    <p:sldId id="444" r:id="rId55"/>
    <p:sldId id="432" r:id="rId56"/>
    <p:sldId id="429" r:id="rId57"/>
    <p:sldId id="428" r:id="rId58"/>
    <p:sldId id="448" r:id="rId59"/>
    <p:sldId id="440" r:id="rId60"/>
    <p:sldId id="441"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24" autoAdjust="0"/>
    <p:restoredTop sz="95160" autoAdjust="0"/>
  </p:normalViewPr>
  <p:slideViewPr>
    <p:cSldViewPr snapToGrid="0">
      <p:cViewPr>
        <p:scale>
          <a:sx n="85" d="100"/>
          <a:sy n="85" d="100"/>
        </p:scale>
        <p:origin x="3656" y="16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09/09/21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‹N›</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09/09/2021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‹N›</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9/9/21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1AA0-8883-DC4F-A857-8A62B8029FC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746471"/>
            <a:ext cx="9756850" cy="5356225"/>
          </a:xfrm>
        </p:spPr>
      </p:pic>
    </p:spTree>
    <p:extLst>
      <p:ext uri="{BB962C8B-B14F-4D97-AF65-F5344CB8AC3E}">
        <p14:creationId xmlns:p14="http://schemas.microsoft.com/office/powerpoint/2010/main" val="420113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Contextual Matrix Profile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extLst>
              <p:ext uri="{D42A27DB-BD31-4B8C-83A1-F6EECF244321}">
                <p14:modId xmlns:p14="http://schemas.microsoft.com/office/powerpoint/2010/main" val="1498235772"/>
              </p:ext>
            </p:extLst>
          </p:nvPr>
        </p:nvGraphicFramePr>
        <p:xfrm>
          <a:off x="19358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211028547"/>
              </p:ext>
            </p:extLst>
          </p:nvPr>
        </p:nvGraphicFramePr>
        <p:xfrm>
          <a:off x="10176077" y="-1567411"/>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4181273872"/>
              </p:ext>
            </p:extLst>
          </p:nvPr>
        </p:nvGraphicFramePr>
        <p:xfrm>
          <a:off x="10176077" y="-841338"/>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14054377" y="-1645421"/>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9536573" y="-128238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13391769" y="-919348"/>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10176077" y="-1567412"/>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2A3F2E-5B34-F54E-8ECB-27E7B1CB2EF0}"/>
              </a:ext>
            </a:extLst>
          </p:cNvPr>
          <p:cNvSpPr txBox="1"/>
          <p:nvPr/>
        </p:nvSpPr>
        <p:spPr>
          <a:xfrm>
            <a:off x="21516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extLst>
              <p:ext uri="{D42A27DB-BD31-4B8C-83A1-F6EECF244321}">
                <p14:modId xmlns:p14="http://schemas.microsoft.com/office/powerpoint/2010/main" val="2444877775"/>
              </p:ext>
            </p:extLst>
          </p:nvPr>
        </p:nvGraphicFramePr>
        <p:xfrm>
          <a:off x="1935804" y="4480176"/>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170556"/>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4867212"/>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extLst>
              <p:ext uri="{D42A27DB-BD31-4B8C-83A1-F6EECF244321}">
                <p14:modId xmlns:p14="http://schemas.microsoft.com/office/powerpoint/2010/main" val="171883915"/>
              </p:ext>
            </p:extLst>
          </p:nvPr>
        </p:nvGraphicFramePr>
        <p:xfrm>
          <a:off x="71027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extLst>
              <p:ext uri="{D42A27DB-BD31-4B8C-83A1-F6EECF244321}">
                <p14:modId xmlns:p14="http://schemas.microsoft.com/office/powerpoint/2010/main" val="2080850362"/>
              </p:ext>
            </p:extLst>
          </p:nvPr>
        </p:nvGraphicFramePr>
        <p:xfrm>
          <a:off x="7102704" y="4480176"/>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154604"/>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624597"/>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1503120337"/>
              </p:ext>
            </p:extLst>
          </p:nvPr>
        </p:nvGraphicFramePr>
        <p:xfrm>
          <a:off x="12192000" y="1101337"/>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15593664" y="361607"/>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15549511" y="4006027"/>
            <a:ext cx="614271" cy="400110"/>
          </a:xfrm>
          <a:prstGeom prst="rect">
            <a:avLst/>
          </a:prstGeom>
        </p:spPr>
        <p:txBody>
          <a:bodyPr wrap="none" rtlCol="0">
            <a:spAutoFit/>
          </a:bodyPr>
          <a:lstStyle/>
          <a:p>
            <a:pPr algn="l"/>
            <a:r>
              <a:rPr lang="en-GB" sz="2000" i="1" dirty="0">
                <a:solidFill>
                  <a:schemeClr val="bg2">
                    <a:lumMod val="50000"/>
                  </a:schemeClr>
                </a:solidFill>
                <a:latin typeface="Georgia" panose="02040502050405020303" pitchFamily="18" charset="0"/>
              </a:rPr>
              <a:t>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3355832849"/>
              </p:ext>
            </p:extLst>
          </p:nvPr>
        </p:nvGraphicFramePr>
        <p:xfrm>
          <a:off x="12192000" y="439617"/>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1802263945"/>
              </p:ext>
            </p:extLst>
          </p:nvPr>
        </p:nvGraphicFramePr>
        <p:xfrm>
          <a:off x="11461277" y="1101337"/>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spTree>
    <p:extLst>
      <p:ext uri="{BB962C8B-B14F-4D97-AF65-F5344CB8AC3E}">
        <p14:creationId xmlns:p14="http://schemas.microsoft.com/office/powerpoint/2010/main" val="198576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1262007014"/>
              </p:ext>
            </p:extLst>
          </p:nvPr>
        </p:nvGraphicFramePr>
        <p:xfrm>
          <a:off x="2913360" y="5090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530578498"/>
              </p:ext>
            </p:extLst>
          </p:nvPr>
        </p:nvGraphicFramePr>
        <p:xfrm>
          <a:off x="2913360" y="1235122"/>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6791660" y="431039"/>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2273856" y="79407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6129052" y="1157112"/>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2913360" y="509048"/>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2511000352"/>
              </p:ext>
            </p:extLst>
          </p:nvPr>
        </p:nvGraphicFramePr>
        <p:xfrm>
          <a:off x="2791200" y="2746758"/>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6192864" y="2007028"/>
            <a:ext cx="37542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6148711" y="5651448"/>
            <a:ext cx="885179"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FDM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601447614"/>
              </p:ext>
            </p:extLst>
          </p:nvPr>
        </p:nvGraphicFramePr>
        <p:xfrm>
          <a:off x="2791200" y="208503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2849359221"/>
              </p:ext>
            </p:extLst>
          </p:nvPr>
        </p:nvGraphicFramePr>
        <p:xfrm>
          <a:off x="2060477" y="2746758"/>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graphicFrame>
        <p:nvGraphicFramePr>
          <p:cNvPr id="29" name="Table 10">
            <a:extLst>
              <a:ext uri="{FF2B5EF4-FFF2-40B4-BE49-F238E27FC236}">
                <a16:creationId xmlns:a16="http://schemas.microsoft.com/office/drawing/2014/main" id="{12404C2C-4442-8043-968F-B281680AABCE}"/>
              </a:ext>
            </a:extLst>
          </p:cNvPr>
          <p:cNvGraphicFramePr>
            <a:graphicFrameLocks noGrp="1"/>
          </p:cNvGraphicFramePr>
          <p:nvPr>
            <p:extLst>
              <p:ext uri="{D42A27DB-BD31-4B8C-83A1-F6EECF244321}">
                <p14:modId xmlns:p14="http://schemas.microsoft.com/office/powerpoint/2010/main" val="1154075528"/>
              </p:ext>
            </p:extLst>
          </p:nvPr>
        </p:nvGraphicFramePr>
        <p:xfrm>
          <a:off x="7410662" y="3038564"/>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
        <p:nvSpPr>
          <p:cNvPr id="30" name="TextBox 29">
            <a:extLst>
              <a:ext uri="{FF2B5EF4-FFF2-40B4-BE49-F238E27FC236}">
                <a16:creationId xmlns:a16="http://schemas.microsoft.com/office/drawing/2014/main" id="{33A77DF1-F5F8-9540-9C20-F888D1F0CA6B}"/>
              </a:ext>
            </a:extLst>
          </p:cNvPr>
          <p:cNvSpPr txBox="1"/>
          <p:nvPr/>
        </p:nvSpPr>
        <p:spPr>
          <a:xfrm>
            <a:off x="7910785" y="2960554"/>
            <a:ext cx="352982"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t</a:t>
            </a:r>
            <a:r>
              <a:rPr lang="en-GB" sz="2400" i="1" baseline="-25000" dirty="0" err="1">
                <a:solidFill>
                  <a:schemeClr val="tx1">
                    <a:lumMod val="50000"/>
                    <a:lumOff val="50000"/>
                  </a:schemeClr>
                </a:solidFill>
                <a:latin typeface="Georgia" panose="02040502050405020303" pitchFamily="18" charset="0"/>
              </a:rPr>
              <a:t>i</a:t>
            </a:r>
            <a:endParaRPr lang="en-GB" sz="2400" i="1" dirty="0">
              <a:solidFill>
                <a:schemeClr val="tx1">
                  <a:lumMod val="50000"/>
                  <a:lumOff val="50000"/>
                </a:schemeClr>
              </a:solidFill>
              <a:latin typeface="Georgia" panose="02040502050405020303" pitchFamily="18" charset="0"/>
            </a:endParaRPr>
          </a:p>
        </p:txBody>
      </p:sp>
      <p:graphicFrame>
        <p:nvGraphicFramePr>
          <p:cNvPr id="31" name="Table 10">
            <a:extLst>
              <a:ext uri="{FF2B5EF4-FFF2-40B4-BE49-F238E27FC236}">
                <a16:creationId xmlns:a16="http://schemas.microsoft.com/office/drawing/2014/main" id="{FAC1BB7F-8AE6-084C-9EB1-39930219DB04}"/>
              </a:ext>
            </a:extLst>
          </p:cNvPr>
          <p:cNvGraphicFramePr>
            <a:graphicFrameLocks noGrp="1"/>
          </p:cNvGraphicFramePr>
          <p:nvPr>
            <p:extLst>
              <p:ext uri="{D42A27DB-BD31-4B8C-83A1-F6EECF244321}">
                <p14:modId xmlns:p14="http://schemas.microsoft.com/office/powerpoint/2010/main" val="388556064"/>
              </p:ext>
            </p:extLst>
          </p:nvPr>
        </p:nvGraphicFramePr>
        <p:xfrm>
          <a:off x="7410662" y="3610505"/>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32" name="TextBox 31">
            <a:extLst>
              <a:ext uri="{FF2B5EF4-FFF2-40B4-BE49-F238E27FC236}">
                <a16:creationId xmlns:a16="http://schemas.microsoft.com/office/drawing/2014/main" id="{0CB6A53E-8AD7-C349-95F3-E0A81AEFEFE1}"/>
              </a:ext>
            </a:extLst>
          </p:cNvPr>
          <p:cNvSpPr txBox="1"/>
          <p:nvPr/>
        </p:nvSpPr>
        <p:spPr>
          <a:xfrm>
            <a:off x="7910785" y="3532495"/>
            <a:ext cx="537327"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i,j</a:t>
            </a:r>
            <a:endParaRPr lang="en-GB" sz="2400" i="1" dirty="0">
              <a:solidFill>
                <a:schemeClr val="tx1">
                  <a:lumMod val="50000"/>
                  <a:lumOff val="50000"/>
                </a:schemeClr>
              </a:solidFill>
              <a:latin typeface="Georgia" panose="02040502050405020303" pitchFamily="18" charset="0"/>
            </a:endParaRPr>
          </a:p>
        </p:txBody>
      </p:sp>
      <p:graphicFrame>
        <p:nvGraphicFramePr>
          <p:cNvPr id="33" name="Table 10">
            <a:extLst>
              <a:ext uri="{FF2B5EF4-FFF2-40B4-BE49-F238E27FC236}">
                <a16:creationId xmlns:a16="http://schemas.microsoft.com/office/drawing/2014/main" id="{7ED87474-971C-5547-8FAF-9144B9953FEF}"/>
              </a:ext>
            </a:extLst>
          </p:cNvPr>
          <p:cNvGraphicFramePr>
            <a:graphicFrameLocks noGrp="1"/>
          </p:cNvGraphicFramePr>
          <p:nvPr>
            <p:extLst>
              <p:ext uri="{D42A27DB-BD31-4B8C-83A1-F6EECF244321}">
                <p14:modId xmlns:p14="http://schemas.microsoft.com/office/powerpoint/2010/main" val="1819735611"/>
              </p:ext>
            </p:extLst>
          </p:nvPr>
        </p:nvGraphicFramePr>
        <p:xfrm>
          <a:off x="7410662" y="4182446"/>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19271591"/>
                  </a:ext>
                </a:extLst>
              </a:tr>
            </a:tbl>
          </a:graphicData>
        </a:graphic>
      </p:graphicFrame>
      <p:sp>
        <p:nvSpPr>
          <p:cNvPr id="34" name="TextBox 33">
            <a:extLst>
              <a:ext uri="{FF2B5EF4-FFF2-40B4-BE49-F238E27FC236}">
                <a16:creationId xmlns:a16="http://schemas.microsoft.com/office/drawing/2014/main" id="{EC5B1A04-94CA-4642-AFB4-A7F90426E2D3}"/>
              </a:ext>
            </a:extLst>
          </p:cNvPr>
          <p:cNvSpPr txBox="1"/>
          <p:nvPr/>
        </p:nvSpPr>
        <p:spPr>
          <a:xfrm>
            <a:off x="7910785" y="4104436"/>
            <a:ext cx="538930"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i,i</a:t>
            </a:r>
            <a:endParaRPr lang="en-GB" sz="2400" i="1" dirty="0">
              <a:solidFill>
                <a:schemeClr val="tx1">
                  <a:lumMod val="50000"/>
                  <a:lumOff val="50000"/>
                </a:schemeClr>
              </a:solidFill>
              <a:latin typeface="Georgia" panose="02040502050405020303" pitchFamily="18" charset="0"/>
            </a:endParaRPr>
          </a:p>
        </p:txBody>
      </p:sp>
      <p:graphicFrame>
        <p:nvGraphicFramePr>
          <p:cNvPr id="35" name="Table 10">
            <a:extLst>
              <a:ext uri="{FF2B5EF4-FFF2-40B4-BE49-F238E27FC236}">
                <a16:creationId xmlns:a16="http://schemas.microsoft.com/office/drawing/2014/main" id="{7CE7F743-9428-CE41-A7FB-9C48C4E50286}"/>
              </a:ext>
            </a:extLst>
          </p:cNvPr>
          <p:cNvGraphicFramePr>
            <a:graphicFrameLocks noGrp="1"/>
          </p:cNvGraphicFramePr>
          <p:nvPr>
            <p:extLst>
              <p:ext uri="{D42A27DB-BD31-4B8C-83A1-F6EECF244321}">
                <p14:modId xmlns:p14="http://schemas.microsoft.com/office/powerpoint/2010/main" val="3610188399"/>
              </p:ext>
            </p:extLst>
          </p:nvPr>
        </p:nvGraphicFramePr>
        <p:xfrm>
          <a:off x="7410662" y="4754388"/>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bl>
          </a:graphicData>
        </a:graphic>
      </p:graphicFrame>
      <p:sp>
        <p:nvSpPr>
          <p:cNvPr id="36" name="TextBox 35">
            <a:extLst>
              <a:ext uri="{FF2B5EF4-FFF2-40B4-BE49-F238E27FC236}">
                <a16:creationId xmlns:a16="http://schemas.microsoft.com/office/drawing/2014/main" id="{BB6D743D-5FF8-2246-83C9-E12494D645E6}"/>
              </a:ext>
            </a:extLst>
          </p:cNvPr>
          <p:cNvSpPr txBox="1"/>
          <p:nvPr/>
        </p:nvSpPr>
        <p:spPr>
          <a:xfrm>
            <a:off x="7910785" y="4676378"/>
            <a:ext cx="542136"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na</a:t>
            </a:r>
            <a:endParaRPr lang="en-GB" sz="2400" i="1" dirty="0">
              <a:solidFill>
                <a:schemeClr val="tx1">
                  <a:lumMod val="50000"/>
                  <a:lumOff val="50000"/>
                </a:schemeClr>
              </a:solidFill>
              <a:latin typeface="Georgia" panose="02040502050405020303" pitchFamily="18" charset="0"/>
            </a:endParaRPr>
          </a:p>
        </p:txBody>
      </p:sp>
      <p:sp>
        <p:nvSpPr>
          <p:cNvPr id="41" name="TextBox 40">
            <a:extLst>
              <a:ext uri="{FF2B5EF4-FFF2-40B4-BE49-F238E27FC236}">
                <a16:creationId xmlns:a16="http://schemas.microsoft.com/office/drawing/2014/main" id="{F303BFC6-D312-084E-A831-3236951601E0}"/>
              </a:ext>
            </a:extLst>
          </p:cNvPr>
          <p:cNvSpPr txBox="1"/>
          <p:nvPr/>
        </p:nvSpPr>
        <p:spPr>
          <a:xfrm>
            <a:off x="7910785" y="5248320"/>
            <a:ext cx="45557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m</a:t>
            </a:r>
          </a:p>
        </p:txBody>
      </p:sp>
      <p:sp>
        <p:nvSpPr>
          <p:cNvPr id="45" name="Rectangle 44">
            <a:extLst>
              <a:ext uri="{FF2B5EF4-FFF2-40B4-BE49-F238E27FC236}">
                <a16:creationId xmlns:a16="http://schemas.microsoft.com/office/drawing/2014/main" id="{92553653-03A0-B245-B3C4-74A20AA10514}"/>
              </a:ext>
            </a:extLst>
          </p:cNvPr>
          <p:cNvSpPr/>
          <p:nvPr/>
        </p:nvSpPr>
        <p:spPr>
          <a:xfrm>
            <a:off x="7408731" y="5326330"/>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78" name="Table 10">
            <a:extLst>
              <a:ext uri="{FF2B5EF4-FFF2-40B4-BE49-F238E27FC236}">
                <a16:creationId xmlns:a16="http://schemas.microsoft.com/office/drawing/2014/main" id="{DC468C2D-3952-A344-BCA2-D934E6504A9E}"/>
              </a:ext>
            </a:extLst>
          </p:cNvPr>
          <p:cNvGraphicFramePr>
            <a:graphicFrameLocks noGrp="1"/>
          </p:cNvGraphicFramePr>
          <p:nvPr>
            <p:extLst>
              <p:ext uri="{D42A27DB-BD31-4B8C-83A1-F6EECF244321}">
                <p14:modId xmlns:p14="http://schemas.microsoft.com/office/powerpoint/2010/main" val="1647452053"/>
              </p:ext>
            </p:extLst>
          </p:nvPr>
        </p:nvGraphicFramePr>
        <p:xfrm>
          <a:off x="8499045" y="69264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79" name="Table 10">
            <a:extLst>
              <a:ext uri="{FF2B5EF4-FFF2-40B4-BE49-F238E27FC236}">
                <a16:creationId xmlns:a16="http://schemas.microsoft.com/office/drawing/2014/main" id="{7BE79A02-B390-2440-B435-AF58F6AF9B71}"/>
              </a:ext>
            </a:extLst>
          </p:cNvPr>
          <p:cNvGraphicFramePr>
            <a:graphicFrameLocks noGrp="1"/>
          </p:cNvGraphicFramePr>
          <p:nvPr>
            <p:extLst>
              <p:ext uri="{D42A27DB-BD31-4B8C-83A1-F6EECF244321}">
                <p14:modId xmlns:p14="http://schemas.microsoft.com/office/powerpoint/2010/main" val="644381244"/>
              </p:ext>
            </p:extLst>
          </p:nvPr>
        </p:nvGraphicFramePr>
        <p:xfrm>
          <a:off x="8499045" y="1418721"/>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80" name="TextBox 15">
            <a:extLst>
              <a:ext uri="{FF2B5EF4-FFF2-40B4-BE49-F238E27FC236}">
                <a16:creationId xmlns:a16="http://schemas.microsoft.com/office/drawing/2014/main" id="{16BA0031-A7D0-2F4A-AAEA-B8B2251537AA}"/>
              </a:ext>
            </a:extLst>
          </p:cNvPr>
          <p:cNvSpPr txBox="1"/>
          <p:nvPr/>
        </p:nvSpPr>
        <p:spPr>
          <a:xfrm>
            <a:off x="12377345" y="614638"/>
            <a:ext cx="510076" cy="954107"/>
          </a:xfrm>
          <a:prstGeom prst="rect">
            <a:avLst/>
          </a:prstGeom>
        </p:spPr>
        <p:txBody>
          <a:bodyPr wrap="none" rtlCol="0">
            <a:spAutoFit/>
          </a:bodyPr>
          <a:lstStyle/>
          <a:p>
            <a:r>
              <a:rPr lang="en-GB" sz="2800" dirty="0">
                <a:solidFill>
                  <a:schemeClr val="bg2">
                    <a:lumMod val="50000"/>
                  </a:schemeClr>
                </a:solidFill>
                <a:latin typeface="Georgia" panose="02040502050405020303" pitchFamily="18" charset="0"/>
              </a:rPr>
              <a:t>T</a:t>
            </a:r>
            <a:r>
              <a:rPr lang="en-GB" sz="2800" baseline="-25000" dirty="0">
                <a:solidFill>
                  <a:schemeClr val="bg2">
                    <a:lumMod val="50000"/>
                  </a:schemeClr>
                </a:solidFill>
                <a:latin typeface="Georgia" panose="02040502050405020303" pitchFamily="18" charset="0"/>
              </a:rPr>
              <a:t>1</a:t>
            </a:r>
            <a:endParaRPr lang="it-IT" dirty="0">
              <a:latin typeface="Georgia" panose="02040502050405020303" pitchFamily="18" charset="0"/>
            </a:endParaRPr>
          </a:p>
          <a:p>
            <a:pPr algn="l"/>
            <a:endParaRPr lang="en-GB" sz="2800" dirty="0">
              <a:solidFill>
                <a:schemeClr val="bg2">
                  <a:lumMod val="50000"/>
                </a:schemeClr>
              </a:solidFill>
              <a:latin typeface="Georgia" panose="02040502050405020303" pitchFamily="18" charset="0"/>
            </a:endParaRPr>
          </a:p>
        </p:txBody>
      </p:sp>
      <p:sp>
        <p:nvSpPr>
          <p:cNvPr id="81" name="TextBox 16">
            <a:extLst>
              <a:ext uri="{FF2B5EF4-FFF2-40B4-BE49-F238E27FC236}">
                <a16:creationId xmlns:a16="http://schemas.microsoft.com/office/drawing/2014/main" id="{93C41240-BE81-4F49-A0E7-461F6B96F992}"/>
              </a:ext>
            </a:extLst>
          </p:cNvPr>
          <p:cNvSpPr txBox="1"/>
          <p:nvPr/>
        </p:nvSpPr>
        <p:spPr>
          <a:xfrm>
            <a:off x="7859541" y="977674"/>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82" name="TextBox 17">
            <a:extLst>
              <a:ext uri="{FF2B5EF4-FFF2-40B4-BE49-F238E27FC236}">
                <a16:creationId xmlns:a16="http://schemas.microsoft.com/office/drawing/2014/main" id="{D8E8AC1C-2120-194F-8598-0435AD92A66B}"/>
              </a:ext>
            </a:extLst>
          </p:cNvPr>
          <p:cNvSpPr txBox="1"/>
          <p:nvPr/>
        </p:nvSpPr>
        <p:spPr>
          <a:xfrm>
            <a:off x="11714737" y="1340711"/>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83" name="Rectangle 12">
            <a:extLst>
              <a:ext uri="{FF2B5EF4-FFF2-40B4-BE49-F238E27FC236}">
                <a16:creationId xmlns:a16="http://schemas.microsoft.com/office/drawing/2014/main" id="{B9872B6E-3833-7944-9CAC-A290C3AC1A35}"/>
              </a:ext>
            </a:extLst>
          </p:cNvPr>
          <p:cNvSpPr/>
          <p:nvPr/>
        </p:nvSpPr>
        <p:spPr>
          <a:xfrm>
            <a:off x="8499045" y="692647"/>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4" name="Table 10">
            <a:extLst>
              <a:ext uri="{FF2B5EF4-FFF2-40B4-BE49-F238E27FC236}">
                <a16:creationId xmlns:a16="http://schemas.microsoft.com/office/drawing/2014/main" id="{773193DB-1DF0-5441-82D7-4D6373CF105D}"/>
              </a:ext>
            </a:extLst>
          </p:cNvPr>
          <p:cNvGraphicFramePr>
            <a:graphicFrameLocks noGrp="1"/>
          </p:cNvGraphicFramePr>
          <p:nvPr>
            <p:extLst>
              <p:ext uri="{D42A27DB-BD31-4B8C-83A1-F6EECF244321}">
                <p14:modId xmlns:p14="http://schemas.microsoft.com/office/powerpoint/2010/main" val="2336038139"/>
              </p:ext>
            </p:extLst>
          </p:nvPr>
        </p:nvGraphicFramePr>
        <p:xfrm>
          <a:off x="8499045" y="6383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Tree>
    <p:extLst>
      <p:ext uri="{BB962C8B-B14F-4D97-AF65-F5344CB8AC3E}">
        <p14:creationId xmlns:p14="http://schemas.microsoft.com/office/powerpoint/2010/main" val="303099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nvGraphicFramePr>
        <p:xfrm>
          <a:off x="2913360" y="5090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nvGraphicFramePr>
        <p:xfrm>
          <a:off x="2913360" y="1235122"/>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6791660" y="431039"/>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2273856" y="79407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6129052" y="1157112"/>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2913360" y="509048"/>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nvGraphicFramePr>
        <p:xfrm>
          <a:off x="2791200" y="2746758"/>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6192864" y="2007028"/>
            <a:ext cx="37542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6148711" y="5651448"/>
            <a:ext cx="885179"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FDM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nvGraphicFramePr>
        <p:xfrm>
          <a:off x="2791200" y="208503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nvGraphicFramePr>
        <p:xfrm>
          <a:off x="2060477" y="2746758"/>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graphicFrame>
        <p:nvGraphicFramePr>
          <p:cNvPr id="29" name="Table 10">
            <a:extLst>
              <a:ext uri="{FF2B5EF4-FFF2-40B4-BE49-F238E27FC236}">
                <a16:creationId xmlns:a16="http://schemas.microsoft.com/office/drawing/2014/main" id="{12404C2C-4442-8043-968F-B281680AABCE}"/>
              </a:ext>
            </a:extLst>
          </p:cNvPr>
          <p:cNvGraphicFramePr>
            <a:graphicFrameLocks noGrp="1"/>
          </p:cNvGraphicFramePr>
          <p:nvPr/>
        </p:nvGraphicFramePr>
        <p:xfrm>
          <a:off x="7410662" y="3038564"/>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
        <p:nvSpPr>
          <p:cNvPr id="30" name="TextBox 29">
            <a:extLst>
              <a:ext uri="{FF2B5EF4-FFF2-40B4-BE49-F238E27FC236}">
                <a16:creationId xmlns:a16="http://schemas.microsoft.com/office/drawing/2014/main" id="{33A77DF1-F5F8-9540-9C20-F888D1F0CA6B}"/>
              </a:ext>
            </a:extLst>
          </p:cNvPr>
          <p:cNvSpPr txBox="1"/>
          <p:nvPr/>
        </p:nvSpPr>
        <p:spPr>
          <a:xfrm>
            <a:off x="7910785" y="2960554"/>
            <a:ext cx="352982"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t</a:t>
            </a:r>
            <a:r>
              <a:rPr lang="en-GB" sz="2400" i="1" baseline="-25000" dirty="0" err="1">
                <a:solidFill>
                  <a:schemeClr val="tx1">
                    <a:lumMod val="50000"/>
                    <a:lumOff val="50000"/>
                  </a:schemeClr>
                </a:solidFill>
                <a:latin typeface="Georgia" panose="02040502050405020303" pitchFamily="18" charset="0"/>
              </a:rPr>
              <a:t>i</a:t>
            </a:r>
            <a:endParaRPr lang="en-GB" sz="2400" i="1" dirty="0">
              <a:solidFill>
                <a:schemeClr val="tx1">
                  <a:lumMod val="50000"/>
                  <a:lumOff val="50000"/>
                </a:schemeClr>
              </a:solidFill>
              <a:latin typeface="Georgia" panose="02040502050405020303" pitchFamily="18" charset="0"/>
            </a:endParaRPr>
          </a:p>
        </p:txBody>
      </p:sp>
      <p:graphicFrame>
        <p:nvGraphicFramePr>
          <p:cNvPr id="31" name="Table 10">
            <a:extLst>
              <a:ext uri="{FF2B5EF4-FFF2-40B4-BE49-F238E27FC236}">
                <a16:creationId xmlns:a16="http://schemas.microsoft.com/office/drawing/2014/main" id="{FAC1BB7F-8AE6-084C-9EB1-39930219DB04}"/>
              </a:ext>
            </a:extLst>
          </p:cNvPr>
          <p:cNvGraphicFramePr>
            <a:graphicFrameLocks noGrp="1"/>
          </p:cNvGraphicFramePr>
          <p:nvPr/>
        </p:nvGraphicFramePr>
        <p:xfrm>
          <a:off x="7410662" y="3610505"/>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32" name="TextBox 31">
            <a:extLst>
              <a:ext uri="{FF2B5EF4-FFF2-40B4-BE49-F238E27FC236}">
                <a16:creationId xmlns:a16="http://schemas.microsoft.com/office/drawing/2014/main" id="{0CB6A53E-8AD7-C349-95F3-E0A81AEFEFE1}"/>
              </a:ext>
            </a:extLst>
          </p:cNvPr>
          <p:cNvSpPr txBox="1"/>
          <p:nvPr/>
        </p:nvSpPr>
        <p:spPr>
          <a:xfrm>
            <a:off x="7910785" y="3532495"/>
            <a:ext cx="537327"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i,j</a:t>
            </a:r>
            <a:endParaRPr lang="en-GB" sz="2400" i="1" dirty="0">
              <a:solidFill>
                <a:schemeClr val="tx1">
                  <a:lumMod val="50000"/>
                  <a:lumOff val="50000"/>
                </a:schemeClr>
              </a:solidFill>
              <a:latin typeface="Georgia" panose="02040502050405020303" pitchFamily="18" charset="0"/>
            </a:endParaRPr>
          </a:p>
        </p:txBody>
      </p:sp>
      <p:graphicFrame>
        <p:nvGraphicFramePr>
          <p:cNvPr id="33" name="Table 10">
            <a:extLst>
              <a:ext uri="{FF2B5EF4-FFF2-40B4-BE49-F238E27FC236}">
                <a16:creationId xmlns:a16="http://schemas.microsoft.com/office/drawing/2014/main" id="{7ED87474-971C-5547-8FAF-9144B9953FEF}"/>
              </a:ext>
            </a:extLst>
          </p:cNvPr>
          <p:cNvGraphicFramePr>
            <a:graphicFrameLocks noGrp="1"/>
          </p:cNvGraphicFramePr>
          <p:nvPr/>
        </p:nvGraphicFramePr>
        <p:xfrm>
          <a:off x="7410662" y="4182446"/>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19271591"/>
                  </a:ext>
                </a:extLst>
              </a:tr>
            </a:tbl>
          </a:graphicData>
        </a:graphic>
      </p:graphicFrame>
      <p:sp>
        <p:nvSpPr>
          <p:cNvPr id="34" name="TextBox 33">
            <a:extLst>
              <a:ext uri="{FF2B5EF4-FFF2-40B4-BE49-F238E27FC236}">
                <a16:creationId xmlns:a16="http://schemas.microsoft.com/office/drawing/2014/main" id="{EC5B1A04-94CA-4642-AFB4-A7F90426E2D3}"/>
              </a:ext>
            </a:extLst>
          </p:cNvPr>
          <p:cNvSpPr txBox="1"/>
          <p:nvPr/>
        </p:nvSpPr>
        <p:spPr>
          <a:xfrm>
            <a:off x="7910785" y="4104436"/>
            <a:ext cx="538930"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i,i</a:t>
            </a:r>
            <a:endParaRPr lang="en-GB" sz="2400" i="1" dirty="0">
              <a:solidFill>
                <a:schemeClr val="tx1">
                  <a:lumMod val="50000"/>
                  <a:lumOff val="50000"/>
                </a:schemeClr>
              </a:solidFill>
              <a:latin typeface="Georgia" panose="02040502050405020303" pitchFamily="18" charset="0"/>
            </a:endParaRPr>
          </a:p>
        </p:txBody>
      </p:sp>
      <p:graphicFrame>
        <p:nvGraphicFramePr>
          <p:cNvPr id="35" name="Table 10">
            <a:extLst>
              <a:ext uri="{FF2B5EF4-FFF2-40B4-BE49-F238E27FC236}">
                <a16:creationId xmlns:a16="http://schemas.microsoft.com/office/drawing/2014/main" id="{7CE7F743-9428-CE41-A7FB-9C48C4E50286}"/>
              </a:ext>
            </a:extLst>
          </p:cNvPr>
          <p:cNvGraphicFramePr>
            <a:graphicFrameLocks noGrp="1"/>
          </p:cNvGraphicFramePr>
          <p:nvPr/>
        </p:nvGraphicFramePr>
        <p:xfrm>
          <a:off x="7410662" y="4754388"/>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bl>
          </a:graphicData>
        </a:graphic>
      </p:graphicFrame>
      <p:sp>
        <p:nvSpPr>
          <p:cNvPr id="36" name="TextBox 35">
            <a:extLst>
              <a:ext uri="{FF2B5EF4-FFF2-40B4-BE49-F238E27FC236}">
                <a16:creationId xmlns:a16="http://schemas.microsoft.com/office/drawing/2014/main" id="{BB6D743D-5FF8-2246-83C9-E12494D645E6}"/>
              </a:ext>
            </a:extLst>
          </p:cNvPr>
          <p:cNvSpPr txBox="1"/>
          <p:nvPr/>
        </p:nvSpPr>
        <p:spPr>
          <a:xfrm>
            <a:off x="7910785" y="4676378"/>
            <a:ext cx="542136"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na</a:t>
            </a:r>
            <a:endParaRPr lang="en-GB" sz="2400" i="1" dirty="0">
              <a:solidFill>
                <a:schemeClr val="tx1">
                  <a:lumMod val="50000"/>
                  <a:lumOff val="50000"/>
                </a:schemeClr>
              </a:solidFill>
              <a:latin typeface="Georgia" panose="02040502050405020303" pitchFamily="18" charset="0"/>
            </a:endParaRPr>
          </a:p>
        </p:txBody>
      </p:sp>
      <p:sp>
        <p:nvSpPr>
          <p:cNvPr id="41" name="TextBox 40">
            <a:extLst>
              <a:ext uri="{FF2B5EF4-FFF2-40B4-BE49-F238E27FC236}">
                <a16:creationId xmlns:a16="http://schemas.microsoft.com/office/drawing/2014/main" id="{F303BFC6-D312-084E-A831-3236951601E0}"/>
              </a:ext>
            </a:extLst>
          </p:cNvPr>
          <p:cNvSpPr txBox="1"/>
          <p:nvPr/>
        </p:nvSpPr>
        <p:spPr>
          <a:xfrm>
            <a:off x="7910785" y="5248320"/>
            <a:ext cx="45557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m</a:t>
            </a:r>
          </a:p>
        </p:txBody>
      </p:sp>
      <p:sp>
        <p:nvSpPr>
          <p:cNvPr id="45" name="Rectangle 44">
            <a:extLst>
              <a:ext uri="{FF2B5EF4-FFF2-40B4-BE49-F238E27FC236}">
                <a16:creationId xmlns:a16="http://schemas.microsoft.com/office/drawing/2014/main" id="{92553653-03A0-B245-B3C4-74A20AA10514}"/>
              </a:ext>
            </a:extLst>
          </p:cNvPr>
          <p:cNvSpPr/>
          <p:nvPr/>
        </p:nvSpPr>
        <p:spPr>
          <a:xfrm>
            <a:off x="7408731" y="5326330"/>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3" name="Table 10">
            <a:extLst>
              <a:ext uri="{FF2B5EF4-FFF2-40B4-BE49-F238E27FC236}">
                <a16:creationId xmlns:a16="http://schemas.microsoft.com/office/drawing/2014/main" id="{444B5008-F559-5D4A-BFE3-EBC05C4A5BFB}"/>
              </a:ext>
            </a:extLst>
          </p:cNvPr>
          <p:cNvGraphicFramePr>
            <a:graphicFrameLocks noGrp="1"/>
          </p:cNvGraphicFramePr>
          <p:nvPr>
            <p:extLst>
              <p:ext uri="{D42A27DB-BD31-4B8C-83A1-F6EECF244321}">
                <p14:modId xmlns:p14="http://schemas.microsoft.com/office/powerpoint/2010/main" val="3891326009"/>
              </p:ext>
            </p:extLst>
          </p:nvPr>
        </p:nvGraphicFramePr>
        <p:xfrm>
          <a:off x="8709570" y="8762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Tree>
    <p:extLst>
      <p:ext uri="{BB962C8B-B14F-4D97-AF65-F5344CB8AC3E}">
        <p14:creationId xmlns:p14="http://schemas.microsoft.com/office/powerpoint/2010/main" val="892584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2144045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8137</TotalTime>
  <Words>3559</Words>
  <Application>Microsoft Macintosh PowerPoint</Application>
  <PresentationFormat>Widescreen</PresentationFormat>
  <Paragraphs>1034</Paragraphs>
  <Slides>60</Slides>
  <Notes>1</Notes>
  <HiddenSlides>1</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60</vt:i4>
      </vt:variant>
    </vt:vector>
  </HeadingPairs>
  <TitlesOfParts>
    <vt:vector size="67" baseType="lpstr">
      <vt:lpstr>.Apple Color Emoji UI</vt:lpstr>
      <vt:lpstr>Arial</vt:lpstr>
      <vt:lpstr>Calibri</vt:lpstr>
      <vt:lpstr>Georgia</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Matrix Profile Application</vt:lpstr>
      <vt:lpstr>Downside of MP application: flat sub-sequences high MP values</vt:lpstr>
      <vt:lpstr>Downside of MP application: shape comparison instead </vt:lpstr>
      <vt:lpstr>Presentazione standard di PowerPoint</vt:lpstr>
      <vt:lpstr>Downside of MP application: discords can become motifs</vt:lpstr>
      <vt:lpstr>Limits of MP in energy field</vt:lpstr>
      <vt:lpstr>Open questions and possible research paths</vt:lpstr>
      <vt:lpstr>Euclidean distance vs Z-score</vt:lpstr>
      <vt:lpstr>Presentazione standard di PowerPoint</vt:lpstr>
      <vt:lpstr>Presentazione standard di PowerPoint</vt:lpstr>
      <vt:lpstr>Annotation Vector</vt:lpstr>
      <vt:lpstr>The Annotation Vector (AV) framework</vt:lpstr>
      <vt:lpstr>The Annotation Vector (AV) framework</vt:lpstr>
      <vt:lpstr>Presentazione standard di PowerPoint</vt:lpstr>
      <vt:lpstr>Presentazione standard di PowerPoint</vt:lpstr>
      <vt:lpstr>Custom Energy Domain Based Annotation Vector</vt:lpstr>
      <vt:lpstr>Presentazione standard di PowerPoint</vt:lpstr>
      <vt:lpstr>Anomaly detection proposal</vt:lpstr>
      <vt:lpstr>Matrix profile on the kNN under not normalized Euclidean distance</vt:lpstr>
      <vt:lpstr>Presentazione standard di PowerPoint</vt:lpstr>
      <vt:lpstr>Contextual Matrix Profile</vt:lpstr>
      <vt:lpstr>Presentazione standard di PowerPoint</vt:lpstr>
      <vt:lpstr>Presentazione standard di PowerPoint</vt:lpstr>
      <vt:lpstr>Presentazione standard di PowerPoint</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159</cp:revision>
  <cp:lastPrinted>2021-02-17T14:40:50Z</cp:lastPrinted>
  <dcterms:created xsi:type="dcterms:W3CDTF">2020-06-30T15:46:20Z</dcterms:created>
  <dcterms:modified xsi:type="dcterms:W3CDTF">2021-09-09T11:14:46Z</dcterms:modified>
</cp:coreProperties>
</file>